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Economica"/>
      <p:regular r:id="rId14"/>
      <p:bold r:id="rId15"/>
      <p:italic r:id="rId16"/>
      <p:boldItalic r:id="rId17"/>
    </p:embeddedFont>
    <p:embeddedFont>
      <p:font typeface="Montserrat"/>
      <p:regular r:id="rId18"/>
      <p:bold r:id="rId19"/>
      <p:italic r:id="rId20"/>
      <p:boldItalic r:id="rId21"/>
    </p:embeddedFont>
    <p:embeddedFont>
      <p:font typeface="Open Sans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-italic.fntdata"/><Relationship Id="rId22" Type="http://schemas.openxmlformats.org/officeDocument/2006/relationships/font" Target="fonts/OpenSans-regular.fntdata"/><Relationship Id="rId21" Type="http://schemas.openxmlformats.org/officeDocument/2006/relationships/font" Target="fonts/Montserrat-boldItalic.fntdata"/><Relationship Id="rId24" Type="http://schemas.openxmlformats.org/officeDocument/2006/relationships/font" Target="fonts/OpenSans-italic.fntdata"/><Relationship Id="rId23" Type="http://schemas.openxmlformats.org/officeDocument/2006/relationships/font" Target="fonts/OpenSans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font" Target="fonts/OpenSans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font" Target="fonts/Economica-bold.fntdata"/><Relationship Id="rId14" Type="http://schemas.openxmlformats.org/officeDocument/2006/relationships/font" Target="fonts/Economica-regular.fntdata"/><Relationship Id="rId17" Type="http://schemas.openxmlformats.org/officeDocument/2006/relationships/font" Target="fonts/Economica-boldItalic.fntdata"/><Relationship Id="rId16" Type="http://schemas.openxmlformats.org/officeDocument/2006/relationships/font" Target="fonts/Economica-italic.fntdata"/><Relationship Id="rId19" Type="http://schemas.openxmlformats.org/officeDocument/2006/relationships/font" Target="fonts/Montserrat-bold.fntdata"/><Relationship Id="rId18" Type="http://schemas.openxmlformats.org/officeDocument/2006/relationships/font" Target="fonts/Montserrat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dadee96522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dadee96522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dadee96522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dadee96522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dadee96522_1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dadee96522_1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dadee96522_1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dadee96522_1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dadee96522_1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dadee96522_1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dadee96522_1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dadee96522_1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dd55feda5a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dd55feda5a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744013" y="756700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p2"/>
          <p:cNvSpPr/>
          <p:nvPr/>
        </p:nvSpPr>
        <p:spPr>
          <a:xfrm rot="10800000">
            <a:off x="5318350" y="32667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11"/>
          <p:cNvSpPr txBox="1"/>
          <p:nvPr>
            <p:ph hasCustomPrompt="1" type="title"/>
          </p:nvPr>
        </p:nvSpPr>
        <p:spPr>
          <a:xfrm>
            <a:off x="311700" y="957125"/>
            <a:ext cx="8520600" cy="212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/>
          <p:nvPr>
            <p:ph idx="1" type="body"/>
          </p:nvPr>
        </p:nvSpPr>
        <p:spPr>
          <a:xfrm>
            <a:off x="311700" y="316200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flipH="1">
            <a:off x="7595938" y="4602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7" name="Google Shape;17;p3"/>
          <p:cNvSpPr/>
          <p:nvPr/>
        </p:nvSpPr>
        <p:spPr>
          <a:xfrm flipH="1" rot="10800000">
            <a:off x="466425" y="35583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8" name="Google Shape;18;p3"/>
          <p:cNvSpPr txBox="1"/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4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2" type="body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311700" y="1399400"/>
            <a:ext cx="2808000" cy="27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6" name="Google Shape;36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8"/>
          <p:cNvSpPr txBox="1"/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0" name="Google Shape;4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4" name="Google Shape;44;p9"/>
          <p:cNvSpPr txBox="1"/>
          <p:nvPr>
            <p:ph type="title"/>
          </p:nvPr>
        </p:nvSpPr>
        <p:spPr>
          <a:xfrm>
            <a:off x="265500" y="9292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" type="subTitle"/>
          </p:nvPr>
        </p:nvSpPr>
        <p:spPr>
          <a:xfrm>
            <a:off x="265500" y="2769001"/>
            <a:ext cx="4045200" cy="157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46" name="Google Shape;46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319500" y="42189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/>
        </p:txBody>
      </p:sp>
      <p:sp>
        <p:nvSpPr>
          <p:cNvPr id="50" name="Google Shape;50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lux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1.png"/><Relationship Id="rId5" Type="http://schemas.openxmlformats.org/officeDocument/2006/relationships/image" Target="../media/image3.png"/><Relationship Id="rId6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sites.google.com/d/16NZTQrSJRi7b4Y60mgEX0wViOW6kp0sv/p/1ezlxdzO6q97nFCcc_IKg431UQDcE2-2D/edit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920">
                <a:solidFill>
                  <a:srgbClr val="660000"/>
                </a:solidFill>
                <a:latin typeface="Montserrat"/>
                <a:ea typeface="Montserrat"/>
                <a:cs typeface="Montserrat"/>
                <a:sym typeface="Montserrat"/>
              </a:rPr>
              <a:t>Mentale Zorg voor Moslims</a:t>
            </a:r>
            <a:endParaRPr sz="2380"/>
          </a:p>
        </p:txBody>
      </p:sp>
      <p:sp>
        <p:nvSpPr>
          <p:cNvPr id="63" name="Google Shape;63;p13"/>
          <p:cNvSpPr txBox="1"/>
          <p:nvPr>
            <p:ph idx="1" type="subTitle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800">
                <a:solidFill>
                  <a:srgbClr val="660000"/>
                </a:solidFill>
                <a:latin typeface="Montserrat"/>
                <a:ea typeface="Montserrat"/>
                <a:cs typeface="Montserrat"/>
                <a:sym typeface="Montserrat"/>
              </a:rPr>
              <a:t>Soumaya A - Fatima O.S - Zohra M</a:t>
            </a:r>
            <a:endParaRPr b="1" sz="4800">
              <a:solidFill>
                <a:srgbClr val="66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800">
                <a:solidFill>
                  <a:srgbClr val="660000"/>
                </a:solidFill>
                <a:latin typeface="Montserrat"/>
                <a:ea typeface="Montserrat"/>
                <a:cs typeface="Montserrat"/>
                <a:sym typeface="Montserrat"/>
              </a:rPr>
              <a:t>Naima el B. en Ardiana P.</a:t>
            </a:r>
            <a:br>
              <a:rPr b="1" lang="en" sz="4800">
                <a:solidFill>
                  <a:srgbClr val="660000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/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920">
                <a:solidFill>
                  <a:srgbClr val="660000"/>
                </a:solidFill>
                <a:latin typeface="Montserrat"/>
                <a:ea typeface="Montserrat"/>
                <a:cs typeface="Montserrat"/>
                <a:sym typeface="Montserrat"/>
              </a:rPr>
              <a:t>Mentale Zorg voor Moslims</a:t>
            </a:r>
            <a:endParaRPr sz="2380"/>
          </a:p>
        </p:txBody>
      </p:sp>
      <p:pic>
        <p:nvPicPr>
          <p:cNvPr id="69" name="Google Shape;6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29163" y="0"/>
            <a:ext cx="2739900" cy="21111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90293" y="235875"/>
            <a:ext cx="2132806" cy="216693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4"/>
          <p:cNvPicPr preferRelativeResize="0"/>
          <p:nvPr/>
        </p:nvPicPr>
        <p:blipFill rotWithShape="1">
          <a:blip r:embed="rId5">
            <a:alphaModFix/>
          </a:blip>
          <a:srcRect b="0" l="5797" r="7026" t="0"/>
          <a:stretch/>
        </p:blipFill>
        <p:spPr>
          <a:xfrm>
            <a:off x="-127700" y="814525"/>
            <a:ext cx="2739900" cy="252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4"/>
          <p:cNvPicPr preferRelativeResize="0"/>
          <p:nvPr/>
        </p:nvPicPr>
        <p:blipFill rotWithShape="1">
          <a:blip r:embed="rId6">
            <a:alphaModFix/>
          </a:blip>
          <a:srcRect b="0" l="-11594" r="0" t="-11594"/>
          <a:stretch/>
        </p:blipFill>
        <p:spPr>
          <a:xfrm>
            <a:off x="5521962" y="2186213"/>
            <a:ext cx="2707717" cy="286435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4"/>
          <p:cNvSpPr/>
          <p:nvPr/>
        </p:nvSpPr>
        <p:spPr>
          <a:xfrm>
            <a:off x="2743200" y="3150400"/>
            <a:ext cx="1982400" cy="1628700"/>
          </a:xfrm>
          <a:prstGeom prst="wedgeEllipseCallout">
            <a:avLst>
              <a:gd fmla="val -20833" name="adj1"/>
              <a:gd fmla="val 62500" name="adj2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De oplossing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/>
          <p:nvPr>
            <p:ph idx="1" type="body"/>
          </p:nvPr>
        </p:nvSpPr>
        <p:spPr>
          <a:xfrm>
            <a:off x="942975" y="2489650"/>
            <a:ext cx="7158300" cy="162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i="1" lang="en" sz="1600">
                <a:latin typeface="Arial"/>
                <a:ea typeface="Arial"/>
                <a:cs typeface="Arial"/>
                <a:sym typeface="Arial"/>
              </a:rPr>
              <a:t>Binnen de moslimgemeenschap heerst er hedendaags nog een </a:t>
            </a:r>
            <a:r>
              <a:rPr b="1" i="1" lang="en" sz="1600">
                <a:latin typeface="Arial"/>
                <a:ea typeface="Arial"/>
                <a:cs typeface="Arial"/>
                <a:sym typeface="Arial"/>
              </a:rPr>
              <a:t>taboe</a:t>
            </a:r>
            <a:r>
              <a:rPr i="1" lang="en" sz="1600">
                <a:latin typeface="Arial"/>
                <a:ea typeface="Arial"/>
                <a:cs typeface="Arial"/>
                <a:sym typeface="Arial"/>
              </a:rPr>
              <a:t> op het </a:t>
            </a:r>
            <a:r>
              <a:rPr b="1" i="1" lang="en" sz="1600">
                <a:latin typeface="Arial"/>
                <a:ea typeface="Arial"/>
                <a:cs typeface="Arial"/>
                <a:sym typeface="Arial"/>
              </a:rPr>
              <a:t>bespreekbaar maken</a:t>
            </a:r>
            <a:r>
              <a:rPr i="1" lang="en" sz="1600">
                <a:latin typeface="Arial"/>
                <a:ea typeface="Arial"/>
                <a:cs typeface="Arial"/>
                <a:sym typeface="Arial"/>
              </a:rPr>
              <a:t> van mentale klachten en inschakelen van mentale zorg</a:t>
            </a:r>
            <a:endParaRPr i="1" sz="16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9" name="Google Shape;7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" y="0"/>
            <a:ext cx="3383876" cy="2607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/>
          <p:nvPr>
            <p:ph idx="1" type="body"/>
          </p:nvPr>
        </p:nvSpPr>
        <p:spPr>
          <a:xfrm>
            <a:off x="184450" y="953675"/>
            <a:ext cx="8520600" cy="37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5" name="Google Shape;8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72675" y="-107150"/>
            <a:ext cx="3153525" cy="3203975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6"/>
          <p:cNvSpPr/>
          <p:nvPr/>
        </p:nvSpPr>
        <p:spPr>
          <a:xfrm>
            <a:off x="492950" y="1301075"/>
            <a:ext cx="2625300" cy="8313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Mentale klachten stapelen zich op</a:t>
            </a:r>
            <a:endParaRPr/>
          </a:p>
        </p:txBody>
      </p:sp>
      <p:sp>
        <p:nvSpPr>
          <p:cNvPr id="87" name="Google Shape;87;p16"/>
          <p:cNvSpPr/>
          <p:nvPr/>
        </p:nvSpPr>
        <p:spPr>
          <a:xfrm>
            <a:off x="492950" y="2453875"/>
            <a:ext cx="2625300" cy="8313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 levenskwaliteit gaat achteruit</a:t>
            </a:r>
            <a:endParaRPr/>
          </a:p>
        </p:txBody>
      </p:sp>
      <p:sp>
        <p:nvSpPr>
          <p:cNvPr id="88" name="Google Shape;88;p16"/>
          <p:cNvSpPr/>
          <p:nvPr/>
        </p:nvSpPr>
        <p:spPr>
          <a:xfrm>
            <a:off x="492850" y="3686175"/>
            <a:ext cx="2625300" cy="9108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Behandeling van de mentale klachten wordt complexer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7"/>
          <p:cNvSpPr txBox="1"/>
          <p:nvPr>
            <p:ph idx="1" type="body"/>
          </p:nvPr>
        </p:nvSpPr>
        <p:spPr>
          <a:xfrm>
            <a:off x="258125" y="829375"/>
            <a:ext cx="8520600" cy="391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en" sz="1400">
                <a:latin typeface="Arial"/>
                <a:ea typeface="Arial"/>
                <a:cs typeface="Arial"/>
                <a:sym typeface="Arial"/>
              </a:rPr>
              <a:t>e</a:t>
            </a:r>
            <a:r>
              <a:rPr lang="en" sz="1400">
                <a:latin typeface="Arial"/>
                <a:ea typeface="Arial"/>
                <a:cs typeface="Arial"/>
                <a:sym typeface="Arial"/>
              </a:rPr>
              <a:t>gankelijke platform bieden met verschillende tools die allen bijdragen 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Arial"/>
                <a:ea typeface="Arial"/>
                <a:cs typeface="Arial"/>
                <a:sym typeface="Arial"/>
              </a:rPr>
              <a:t>aan het </a:t>
            </a:r>
            <a:r>
              <a:rPr b="1" lang="en" sz="1400">
                <a:latin typeface="Arial"/>
                <a:ea typeface="Arial"/>
                <a:cs typeface="Arial"/>
                <a:sym typeface="Arial"/>
              </a:rPr>
              <a:t>activeren</a:t>
            </a:r>
            <a:r>
              <a:rPr lang="en" sz="1400">
                <a:latin typeface="Arial"/>
                <a:ea typeface="Arial"/>
                <a:cs typeface="Arial"/>
                <a:sym typeface="Arial"/>
              </a:rPr>
              <a:t> van de moslimgemeenschap om mentale klachten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Arial"/>
                <a:ea typeface="Arial"/>
                <a:cs typeface="Arial"/>
                <a:sym typeface="Arial"/>
              </a:rPr>
              <a:t>bespreekbaar te maken en professionele hulp te zoeken. 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7"/>
          <p:cNvSpPr/>
          <p:nvPr/>
        </p:nvSpPr>
        <p:spPr>
          <a:xfrm>
            <a:off x="2973475" y="3455725"/>
            <a:ext cx="1939500" cy="1066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Hulpchat: op een laagdrempelige manier in gesprek over mentale klachten</a:t>
            </a:r>
            <a:endParaRPr/>
          </a:p>
        </p:txBody>
      </p:sp>
      <p:sp>
        <p:nvSpPr>
          <p:cNvPr id="95" name="Google Shape;95;p17"/>
          <p:cNvSpPr/>
          <p:nvPr/>
        </p:nvSpPr>
        <p:spPr>
          <a:xfrm>
            <a:off x="567800" y="3455725"/>
            <a:ext cx="1939500" cy="10020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Filmpjes gericht op het normaliseren van mentale klachten</a:t>
            </a:r>
            <a:endParaRPr/>
          </a:p>
        </p:txBody>
      </p:sp>
      <p:sp>
        <p:nvSpPr>
          <p:cNvPr id="96" name="Google Shape;96;p17"/>
          <p:cNvSpPr/>
          <p:nvPr/>
        </p:nvSpPr>
        <p:spPr>
          <a:xfrm>
            <a:off x="5379150" y="3455725"/>
            <a:ext cx="1939500" cy="1066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Trainingen</a:t>
            </a:r>
            <a:endParaRPr/>
          </a:p>
        </p:txBody>
      </p:sp>
      <p:sp>
        <p:nvSpPr>
          <p:cNvPr id="97" name="Google Shape;97;p17"/>
          <p:cNvSpPr/>
          <p:nvPr/>
        </p:nvSpPr>
        <p:spPr>
          <a:xfrm>
            <a:off x="1221600" y="1943800"/>
            <a:ext cx="257100" cy="9108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7"/>
          <p:cNvSpPr/>
          <p:nvPr/>
        </p:nvSpPr>
        <p:spPr>
          <a:xfrm>
            <a:off x="3493300" y="1943800"/>
            <a:ext cx="257100" cy="9108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7"/>
          <p:cNvSpPr/>
          <p:nvPr/>
        </p:nvSpPr>
        <p:spPr>
          <a:xfrm>
            <a:off x="6011450" y="1868800"/>
            <a:ext cx="257100" cy="9108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7"/>
          <p:cNvSpPr/>
          <p:nvPr/>
        </p:nvSpPr>
        <p:spPr>
          <a:xfrm>
            <a:off x="6997300" y="96475"/>
            <a:ext cx="2038800" cy="1675800"/>
          </a:xfrm>
          <a:prstGeom prst="wedgeEllipseCallout">
            <a:avLst>
              <a:gd fmla="val -20833" name="adj1"/>
              <a:gd fmla="val 62500" name="adj2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De oplossing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8"/>
          <p:cNvSpPr txBox="1"/>
          <p:nvPr>
            <p:ph idx="1" type="body"/>
          </p:nvPr>
        </p:nvSpPr>
        <p:spPr>
          <a:xfrm>
            <a:off x="311700" y="246425"/>
            <a:ext cx="8520600" cy="460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/>
              <a:t>4 fases</a:t>
            </a:r>
            <a:endParaRPr b="1"/>
          </a:p>
        </p:txBody>
      </p:sp>
      <p:pic>
        <p:nvPicPr>
          <p:cNvPr id="106" name="Google Shape;10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2175" y="0"/>
            <a:ext cx="2751825" cy="2911001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8"/>
          <p:cNvSpPr/>
          <p:nvPr/>
        </p:nvSpPr>
        <p:spPr>
          <a:xfrm>
            <a:off x="311700" y="1767925"/>
            <a:ext cx="3482700" cy="7341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Bekendmaking van onze dienst</a:t>
            </a:r>
            <a:endParaRPr/>
          </a:p>
        </p:txBody>
      </p:sp>
      <p:sp>
        <p:nvSpPr>
          <p:cNvPr id="108" name="Google Shape;108;p18"/>
          <p:cNvSpPr/>
          <p:nvPr/>
        </p:nvSpPr>
        <p:spPr>
          <a:xfrm>
            <a:off x="333150" y="2662775"/>
            <a:ext cx="3482700" cy="7341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Content uitbreiden</a:t>
            </a:r>
            <a:endParaRPr/>
          </a:p>
        </p:txBody>
      </p:sp>
      <p:sp>
        <p:nvSpPr>
          <p:cNvPr id="109" name="Google Shape;109;p18"/>
          <p:cNvSpPr/>
          <p:nvPr/>
        </p:nvSpPr>
        <p:spPr>
          <a:xfrm>
            <a:off x="333150" y="3557625"/>
            <a:ext cx="3557700" cy="7341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Trainingen inhoudelijk uitwerken</a:t>
            </a:r>
            <a:endParaRPr/>
          </a:p>
        </p:txBody>
      </p:sp>
      <p:sp>
        <p:nvSpPr>
          <p:cNvPr id="110" name="Google Shape;110;p18"/>
          <p:cNvSpPr/>
          <p:nvPr/>
        </p:nvSpPr>
        <p:spPr>
          <a:xfrm>
            <a:off x="311700" y="873375"/>
            <a:ext cx="3482700" cy="7341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Filmpjes en hulpchat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9"/>
          <p:cNvSpPr txBox="1"/>
          <p:nvPr>
            <p:ph idx="1" type="body"/>
          </p:nvPr>
        </p:nvSpPr>
        <p:spPr>
          <a:xfrm>
            <a:off x="2957525" y="1017975"/>
            <a:ext cx="5874900" cy="356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Geestelijk verzorgers/imams die bereid zijn een filmpje op te nemen waarin mentale klachten vanuit islamitisch oogpunt worden toegelicht (o.a. erkennen van mentale klachten)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Vrijwilligers voor het chatteam: studenten die een opleiding volgen gerelateerd aan psychosociale hulpverlening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Input voor de training: samenwerking met psychologen, geestelijk verzorgers en ervaringsdeskundigen </a:t>
            </a:r>
            <a:endParaRPr sz="1600"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600"/>
          </a:p>
        </p:txBody>
      </p:sp>
      <p:pic>
        <p:nvPicPr>
          <p:cNvPr id="116" name="Google Shape;116;p19"/>
          <p:cNvPicPr preferRelativeResize="0"/>
          <p:nvPr/>
        </p:nvPicPr>
        <p:blipFill rotWithShape="1">
          <a:blip r:embed="rId3">
            <a:alphaModFix/>
          </a:blip>
          <a:srcRect b="0" l="5797" r="7026" t="0"/>
          <a:stretch/>
        </p:blipFill>
        <p:spPr>
          <a:xfrm>
            <a:off x="40975" y="0"/>
            <a:ext cx="2739900" cy="252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0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000">
                <a:latin typeface="Arial"/>
                <a:ea typeface="Arial"/>
                <a:cs typeface="Arial"/>
                <a:sym typeface="Arial"/>
              </a:rPr>
              <a:t>                                 </a:t>
            </a:r>
            <a:r>
              <a:rPr b="1" lang="en" sz="2000">
                <a:latin typeface="Arial"/>
                <a:ea typeface="Arial"/>
                <a:cs typeface="Arial"/>
                <a:sym typeface="Arial"/>
              </a:rPr>
              <a:t>Prototype website</a:t>
            </a:r>
            <a:endParaRPr/>
          </a:p>
        </p:txBody>
      </p:sp>
      <p:sp>
        <p:nvSpPr>
          <p:cNvPr id="122" name="Google Shape;122;p20"/>
          <p:cNvSpPr txBox="1"/>
          <p:nvPr>
            <p:ph idx="1" type="body"/>
          </p:nvPr>
        </p:nvSpPr>
        <p:spPr>
          <a:xfrm>
            <a:off x="311700" y="15681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https://sites.google.com/d/16NZTQrSJRi7b4Y60mgEX0wViOW6kp0sv/p/1ezlxdzO6q97nFCcc_IKg431UQDcE2-2D/edit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57BB8A"/>
      </a:accent3>
      <a:accent4>
        <a:srgbClr val="78909C"/>
      </a:accent4>
      <a:accent5>
        <a:srgbClr val="607D8B"/>
      </a:accent5>
      <a:accent6>
        <a:srgbClr val="DCE755"/>
      </a:accent6>
      <a:hlink>
        <a:srgbClr val="607D8B"/>
      </a:hlink>
      <a:folHlink>
        <a:srgbClr val="607D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